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F85C-0C9C-4BB8-A018-08A7FD4E51F7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FF4E3-B885-417C-AE96-D9482DD5D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F4E3-B885-417C-AE96-D9482DD5D402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F4E3-B885-417C-AE96-D9482DD5D40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21CA-E655-40F4-9B6C-94B72DFA98C5}" type="datetimeFigureOut">
              <a:rPr lang="el-GR" smtClean="0"/>
              <a:pPr/>
              <a:t>14/5/2023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B0DB-1ADE-42AD-A42C-A1E717EB854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ΘΗΣΑΥΡΟΙ ΤΗΣ ΦΥΣΗΣ</a:t>
            </a:r>
            <a:br>
              <a:rPr lang="el-GR" dirty="0" smtClean="0"/>
            </a:br>
            <a:r>
              <a:rPr lang="el-GR" dirty="0" smtClean="0"/>
              <a:t>ΑΡΩΜΑΤΙΚΑ ΦΥΤΑ ΚΑΙ ΒΟΤΑΝΑ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ΓΥΜΝΑΣΙΟ Δ.Ε. ΣΑΠΩΝ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ΥΠΕΥΘΥΝΟΙ ΚΑΘΗΓΗΤΕΣ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 ΜΑΡΙΑ ΔΕΛΗΓΙΑΝΝΗ ΠΕ 04.01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ΜΑΡΙΑ ΚΟΥΤΑΛΑΚΗ ΠΕ 06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ΧΡΗΣΤΟΣ ΒΑΣΙΛΕΙΑΔΗΣ ΠΕ 86</a:t>
            </a:r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Μάραθος</a:t>
            </a:r>
            <a:endParaRPr lang="el-GR" dirty="0"/>
          </a:p>
        </p:txBody>
      </p:sp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340769"/>
            <a:ext cx="5852841" cy="3901894"/>
          </a:xfrm>
        </p:spPr>
      </p:pic>
      <p:sp>
        <p:nvSpPr>
          <p:cNvPr id="5" name="4 - TextBox"/>
          <p:cNvSpPr txBox="1"/>
          <p:nvPr/>
        </p:nvSpPr>
        <p:spPr>
          <a:xfrm>
            <a:off x="179512" y="1268760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Αρωματικό βότανο που χρησιμοποιείται κυρίως στη μαγειρική. </a:t>
            </a:r>
          </a:p>
          <a:p>
            <a:r>
              <a:rPr lang="el-GR" dirty="0" smtClean="0"/>
              <a:t>Επιστημονικές μελέτες όμως έδειξαν  πολλές ευεργετικές για την υγεία ιδιότητες. </a:t>
            </a:r>
          </a:p>
          <a:p>
            <a:r>
              <a:rPr lang="el-GR" dirty="0" smtClean="0"/>
              <a:t>Οι μαραθόσποροι μειώνουν την όρεξη συμβάλλοντας έτσι στο αδυνάτισμα, βοηθούν στην αύξηση της έκκρισης του μητρικού γάλακτος, και έχουν </a:t>
            </a:r>
            <a:r>
              <a:rPr lang="el-GR" dirty="0" err="1" smtClean="0"/>
              <a:t>αντιμικροβιακές</a:t>
            </a:r>
            <a:r>
              <a:rPr lang="el-GR" dirty="0" smtClean="0"/>
              <a:t> ιδιότητες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Γλυκάνισο ή άνισο</a:t>
            </a:r>
            <a:endParaRPr lang="el-GR" dirty="0"/>
          </a:p>
        </p:txBody>
      </p:sp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268760"/>
            <a:ext cx="4850128" cy="3747115"/>
          </a:xfrm>
        </p:spPr>
      </p:pic>
      <p:sp>
        <p:nvSpPr>
          <p:cNvPr id="5" name="4 - TextBox"/>
          <p:cNvSpPr txBox="1"/>
          <p:nvPr/>
        </p:nvSpPr>
        <p:spPr>
          <a:xfrm>
            <a:off x="323528" y="1124744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Είναι μονοετές φυτό με χαρακτηριστική ωραία μυρωδιά. Ο καρπός του συλλέγεται τον Ιούλιο ή τον Αύγουστο.</a:t>
            </a:r>
          </a:p>
          <a:p>
            <a:r>
              <a:rPr lang="el-GR" dirty="0" smtClean="0"/>
              <a:t>Περιέχει λιπαρά οξέα, </a:t>
            </a:r>
            <a:r>
              <a:rPr lang="el-GR" dirty="0" err="1" smtClean="0"/>
              <a:t>στερόλες</a:t>
            </a:r>
            <a:r>
              <a:rPr lang="el-GR" dirty="0" smtClean="0"/>
              <a:t>, και πρωτεΐνες.</a:t>
            </a:r>
          </a:p>
          <a:p>
            <a:r>
              <a:rPr lang="el-GR" dirty="0" smtClean="0"/>
              <a:t>Οι αρχαίοι Έλληνες το συνιστούσαν στα κρυολογήματα, ως θεραπεία για την αϋπνία και ως χωνευτικό.</a:t>
            </a:r>
          </a:p>
          <a:p>
            <a:r>
              <a:rPr lang="el-GR" dirty="0" smtClean="0"/>
              <a:t>Το  αιθέριο έλαιό του είναι διουρητικό, αντιπυρετικό και τονώνει τις λειτουργίες των ζωτικών οργάνων.</a:t>
            </a:r>
          </a:p>
          <a:p>
            <a:r>
              <a:rPr lang="el-GR" dirty="0" smtClean="0"/>
              <a:t>Οι σπόροι του γλυκάνισου χρησιμοποιούνται για την ανακούφιση των νηπίων από κολικούς, στη βρογχίτιδα, για τους κολικούς του εντέρου αλλά και στην αρωματοποιία και στη  βιομηχανία τροφίμων και ποτών.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Λουίζα</a:t>
            </a:r>
            <a:endParaRPr lang="el-GR" dirty="0"/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268760"/>
            <a:ext cx="4860541" cy="2880320"/>
          </a:xfrm>
        </p:spPr>
      </p:pic>
      <p:sp>
        <p:nvSpPr>
          <p:cNvPr id="5" name="4 - TextBox"/>
          <p:cNvSpPr txBox="1"/>
          <p:nvPr/>
        </p:nvSpPr>
        <p:spPr>
          <a:xfrm>
            <a:off x="179512" y="1196752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Πρόκειται για φυλλοβόλο θάμνο που φτάνει μέχρι τα 2</a:t>
            </a:r>
            <a:r>
              <a:rPr lang="en-US" dirty="0" smtClean="0"/>
              <a:t>m</a:t>
            </a:r>
            <a:r>
              <a:rPr lang="el-GR" dirty="0" smtClean="0"/>
              <a:t>. Κατάγεται από τη Λατινική Αμερική απ’ όπου μεταφέρθηκε στην  Ευρώπη τον 17</a:t>
            </a:r>
            <a:r>
              <a:rPr lang="el-GR" baseline="30000" dirty="0" smtClean="0"/>
              <a:t>ο</a:t>
            </a:r>
            <a:r>
              <a:rPr lang="el-GR" dirty="0" smtClean="0"/>
              <a:t> αιώνα. </a:t>
            </a:r>
          </a:p>
          <a:p>
            <a:r>
              <a:rPr lang="el-GR" dirty="0" smtClean="0"/>
              <a:t>Περιέχει τανίνες, </a:t>
            </a:r>
            <a:r>
              <a:rPr lang="el-GR" dirty="0" err="1" smtClean="0"/>
              <a:t>φλαβονοειδή</a:t>
            </a:r>
            <a:r>
              <a:rPr lang="el-GR" dirty="0" smtClean="0"/>
              <a:t> και πολλά αιθέρια έλαια. Έχει ξεχωριστό άρωμα που μοιάζει με του λεμονιού και θεραπευτικές ιδιότητες.</a:t>
            </a:r>
          </a:p>
          <a:p>
            <a:r>
              <a:rPr lang="el-GR" dirty="0" smtClean="0"/>
              <a:t>Χρησιμοποιείται στη δυσπεψία, νευραλγίες και κολικούς του στομάχου, στην αποτοξίνωση του οργανισμού και το αδυνάτισμα, στις ημικρανίες, ενισχύει τη μνήμη, ρίχνει την πίεση αλλά και στον αρωματισμό ποτών και φαγητών. 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l-GR" dirty="0" smtClean="0"/>
              <a:t>Συμμετέχοντες μαθητές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611560" y="1700808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err="1" smtClean="0"/>
              <a:t>Γιανγκαμποζίδου</a:t>
            </a:r>
            <a:r>
              <a:rPr lang="el-GR" dirty="0" smtClean="0"/>
              <a:t> Άρτεμις</a:t>
            </a:r>
          </a:p>
          <a:p>
            <a:r>
              <a:rPr lang="el-GR" dirty="0" smtClean="0"/>
              <a:t>Κυριακίδη Αθηνά</a:t>
            </a:r>
          </a:p>
          <a:p>
            <a:r>
              <a:rPr lang="el-GR" dirty="0" err="1" smtClean="0"/>
              <a:t>Κατρανίτσα</a:t>
            </a:r>
            <a:r>
              <a:rPr lang="el-GR" dirty="0" smtClean="0"/>
              <a:t> Ζωή</a:t>
            </a:r>
          </a:p>
          <a:p>
            <a:r>
              <a:rPr lang="el-GR" dirty="0" err="1" smtClean="0"/>
              <a:t>Παρσαλίδου</a:t>
            </a:r>
            <a:r>
              <a:rPr lang="el-GR" dirty="0" smtClean="0"/>
              <a:t> Ιωάννα</a:t>
            </a:r>
          </a:p>
          <a:p>
            <a:r>
              <a:rPr lang="el-GR" dirty="0" err="1" smtClean="0"/>
              <a:t>Μεχμέτ</a:t>
            </a:r>
            <a:r>
              <a:rPr lang="el-GR" dirty="0" smtClean="0"/>
              <a:t> </a:t>
            </a:r>
            <a:r>
              <a:rPr lang="el-GR" dirty="0" err="1" smtClean="0"/>
              <a:t>Μπενγκισού</a:t>
            </a:r>
            <a:endParaRPr lang="el-GR" dirty="0" smtClean="0"/>
          </a:p>
          <a:p>
            <a:r>
              <a:rPr lang="el-GR" dirty="0" err="1" smtClean="0"/>
              <a:t>Ιμπραϊμ</a:t>
            </a:r>
            <a:r>
              <a:rPr lang="el-GR" dirty="0" smtClean="0"/>
              <a:t> </a:t>
            </a:r>
            <a:r>
              <a:rPr lang="el-GR" dirty="0" err="1" smtClean="0"/>
              <a:t>Μπερρά</a:t>
            </a:r>
            <a:endParaRPr lang="el-GR" dirty="0" smtClean="0"/>
          </a:p>
          <a:p>
            <a:r>
              <a:rPr lang="el-GR" dirty="0" err="1" smtClean="0"/>
              <a:t>Αμέτ</a:t>
            </a:r>
            <a:r>
              <a:rPr lang="el-GR" dirty="0" smtClean="0"/>
              <a:t> </a:t>
            </a:r>
            <a:r>
              <a:rPr lang="el-GR" dirty="0" err="1" smtClean="0"/>
              <a:t>Ελίφ</a:t>
            </a:r>
            <a:endParaRPr lang="el-GR" dirty="0" smtClean="0"/>
          </a:p>
          <a:p>
            <a:r>
              <a:rPr lang="el-GR" dirty="0" err="1" smtClean="0"/>
              <a:t>Αμέτ</a:t>
            </a:r>
            <a:r>
              <a:rPr lang="el-GR" dirty="0" smtClean="0"/>
              <a:t> </a:t>
            </a:r>
            <a:r>
              <a:rPr lang="el-GR" dirty="0" err="1" smtClean="0"/>
              <a:t>Πινάρ</a:t>
            </a:r>
            <a:endParaRPr lang="el-GR" dirty="0" smtClean="0"/>
          </a:p>
          <a:p>
            <a:r>
              <a:rPr lang="el-GR" dirty="0" err="1" smtClean="0"/>
              <a:t>Αλιτσίκ</a:t>
            </a:r>
            <a:r>
              <a:rPr lang="el-GR" dirty="0" smtClean="0"/>
              <a:t> Αχμέτ </a:t>
            </a:r>
            <a:r>
              <a:rPr lang="el-GR" dirty="0" err="1" smtClean="0"/>
              <a:t>Χιλάλ</a:t>
            </a:r>
            <a:endParaRPr lang="el-GR" dirty="0" smtClean="0"/>
          </a:p>
          <a:p>
            <a:r>
              <a:rPr lang="el-GR" dirty="0" err="1" smtClean="0"/>
              <a:t>Απριά</a:t>
            </a:r>
            <a:r>
              <a:rPr lang="el-GR" dirty="0" smtClean="0"/>
              <a:t> </a:t>
            </a:r>
            <a:r>
              <a:rPr lang="el-GR" dirty="0" err="1" smtClean="0"/>
              <a:t>Χασάν</a:t>
            </a:r>
            <a:r>
              <a:rPr lang="el-GR" dirty="0" smtClean="0"/>
              <a:t> </a:t>
            </a:r>
            <a:r>
              <a:rPr lang="el-GR" dirty="0" err="1" smtClean="0"/>
              <a:t>Κιουμπρά</a:t>
            </a:r>
            <a:endParaRPr lang="el-GR" dirty="0" smtClean="0"/>
          </a:p>
          <a:p>
            <a:r>
              <a:rPr lang="el-GR" dirty="0" err="1" smtClean="0"/>
              <a:t>Σοφτά</a:t>
            </a:r>
            <a:r>
              <a:rPr lang="el-GR" dirty="0" smtClean="0"/>
              <a:t> </a:t>
            </a:r>
            <a:r>
              <a:rPr lang="el-GR" dirty="0" err="1" smtClean="0"/>
              <a:t>Χουσεϊν</a:t>
            </a:r>
            <a:endParaRPr lang="el-GR" dirty="0" smtClean="0"/>
          </a:p>
          <a:p>
            <a:r>
              <a:rPr lang="el-GR" dirty="0" err="1" smtClean="0"/>
              <a:t>Κοτσ</a:t>
            </a:r>
            <a:r>
              <a:rPr lang="el-GR" dirty="0" smtClean="0"/>
              <a:t> </a:t>
            </a:r>
            <a:r>
              <a:rPr lang="el-GR" dirty="0" err="1" smtClean="0"/>
              <a:t>Ερέν</a:t>
            </a:r>
            <a:endParaRPr lang="el-GR" dirty="0" smtClean="0"/>
          </a:p>
          <a:p>
            <a:r>
              <a:rPr lang="el-GR" dirty="0" smtClean="0"/>
              <a:t>Ιμπραήμ </a:t>
            </a:r>
            <a:r>
              <a:rPr lang="el-GR" dirty="0" err="1" smtClean="0"/>
              <a:t>Ντορούκ</a:t>
            </a:r>
            <a:endParaRPr lang="el-GR" dirty="0" smtClean="0"/>
          </a:p>
          <a:p>
            <a:r>
              <a:rPr lang="el-GR" dirty="0" err="1" smtClean="0"/>
              <a:t>Ματακάκη</a:t>
            </a:r>
            <a:r>
              <a:rPr lang="el-GR" dirty="0" smtClean="0"/>
              <a:t> Ελευθερία</a:t>
            </a:r>
          </a:p>
          <a:p>
            <a:r>
              <a:rPr lang="el-GR" dirty="0" err="1" smtClean="0"/>
              <a:t>Χαριτοπούλου</a:t>
            </a:r>
            <a:r>
              <a:rPr lang="el-GR" dirty="0" smtClean="0"/>
              <a:t> Χριστίνα</a:t>
            </a:r>
          </a:p>
          <a:p>
            <a:r>
              <a:rPr lang="el-GR" dirty="0" err="1" smtClean="0"/>
              <a:t>Μπαχτσεβάνη</a:t>
            </a:r>
            <a:r>
              <a:rPr lang="el-GR" dirty="0" smtClean="0"/>
              <a:t> Κωνσταντίνα Μαρία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4427984" y="170080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err="1" smtClean="0"/>
              <a:t>Μπαχτσεβάνη</a:t>
            </a:r>
            <a:r>
              <a:rPr lang="el-GR" dirty="0" smtClean="0"/>
              <a:t> </a:t>
            </a:r>
            <a:r>
              <a:rPr lang="el-GR" dirty="0" err="1" smtClean="0"/>
              <a:t>Σταματίνα</a:t>
            </a:r>
            <a:endParaRPr lang="el-GR" dirty="0" smtClean="0"/>
          </a:p>
          <a:p>
            <a:r>
              <a:rPr lang="el-GR" dirty="0" err="1" smtClean="0"/>
              <a:t>Καλλιγιαννίδη</a:t>
            </a:r>
            <a:r>
              <a:rPr lang="el-GR" dirty="0" smtClean="0"/>
              <a:t> Παναγιώτα</a:t>
            </a:r>
          </a:p>
          <a:p>
            <a:r>
              <a:rPr lang="el-GR" dirty="0" err="1" smtClean="0"/>
              <a:t>Γιαννοπούλου</a:t>
            </a:r>
            <a:r>
              <a:rPr lang="el-GR" dirty="0" smtClean="0"/>
              <a:t> Μαρία</a:t>
            </a:r>
          </a:p>
          <a:p>
            <a:r>
              <a:rPr lang="el-GR" dirty="0" err="1" smtClean="0"/>
              <a:t>Τσιμουρδάγκας</a:t>
            </a:r>
            <a:r>
              <a:rPr lang="el-GR" dirty="0" smtClean="0"/>
              <a:t> </a:t>
            </a:r>
            <a:r>
              <a:rPr lang="el-GR" dirty="0" err="1" smtClean="0"/>
              <a:t>Αχχιλέας</a:t>
            </a:r>
            <a:endParaRPr lang="el-GR" dirty="0" smtClean="0"/>
          </a:p>
          <a:p>
            <a:r>
              <a:rPr lang="el-GR" dirty="0" smtClean="0"/>
              <a:t>Βίτσας Ευστράτιος</a:t>
            </a:r>
          </a:p>
          <a:p>
            <a:r>
              <a:rPr lang="el-GR" dirty="0" smtClean="0"/>
              <a:t>Αχμέτ </a:t>
            </a:r>
            <a:r>
              <a:rPr lang="el-GR" dirty="0" err="1" smtClean="0"/>
              <a:t>Μπαράν</a:t>
            </a:r>
            <a:endParaRPr lang="el-GR" dirty="0" smtClean="0"/>
          </a:p>
          <a:p>
            <a:r>
              <a:rPr lang="el-GR" dirty="0" err="1" smtClean="0"/>
              <a:t>Βασίλεβ</a:t>
            </a:r>
            <a:r>
              <a:rPr lang="el-GR" dirty="0" smtClean="0"/>
              <a:t> Δημήτριος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l-GR" sz="1600" dirty="0" smtClean="0"/>
              <a:t>Η δημιουργία του Φυτικού Βασιλείου και η ένταξη του ανθρώπου στον «κήπο της</a:t>
            </a:r>
          </a:p>
          <a:p>
            <a:r>
              <a:rPr lang="el-GR" sz="1600" dirty="0" smtClean="0"/>
              <a:t>Εδέμ» είναι η αρχή του κόσμου, η γέννηση:</a:t>
            </a:r>
          </a:p>
          <a:p>
            <a:r>
              <a:rPr lang="el-GR" sz="1600" dirty="0" smtClean="0"/>
              <a:t>«και </a:t>
            </a:r>
            <a:r>
              <a:rPr lang="el-GR" sz="1600" dirty="0" err="1" smtClean="0"/>
              <a:t>είπεν</a:t>
            </a:r>
            <a:r>
              <a:rPr lang="el-GR" sz="1600" dirty="0" smtClean="0"/>
              <a:t> ο Θεός “</a:t>
            </a:r>
            <a:r>
              <a:rPr lang="el-GR" sz="1600" dirty="0" err="1" smtClean="0"/>
              <a:t>βλαστησάτο</a:t>
            </a:r>
            <a:r>
              <a:rPr lang="el-GR" sz="1600" dirty="0" smtClean="0"/>
              <a:t> η </a:t>
            </a:r>
            <a:r>
              <a:rPr lang="el-GR" sz="1600" dirty="0" err="1" smtClean="0"/>
              <a:t>γή</a:t>
            </a:r>
            <a:r>
              <a:rPr lang="el-GR" sz="1600" dirty="0" smtClean="0"/>
              <a:t> </a:t>
            </a:r>
            <a:r>
              <a:rPr lang="el-GR" sz="1600" dirty="0" err="1" smtClean="0"/>
              <a:t>βοτάνην</a:t>
            </a:r>
            <a:r>
              <a:rPr lang="el-GR" sz="1600" dirty="0" smtClean="0"/>
              <a:t> χόρτου σπείρον σπέρμα κατά γένος και</a:t>
            </a:r>
          </a:p>
          <a:p>
            <a:r>
              <a:rPr lang="el-GR" sz="1600" dirty="0" err="1" smtClean="0"/>
              <a:t>καθ’ομοιότητα</a:t>
            </a:r>
            <a:r>
              <a:rPr lang="el-GR" sz="1600" dirty="0" smtClean="0"/>
              <a:t>, και </a:t>
            </a:r>
            <a:r>
              <a:rPr lang="el-GR" sz="1600" dirty="0" err="1" smtClean="0"/>
              <a:t>ξύλον</a:t>
            </a:r>
            <a:r>
              <a:rPr lang="el-GR" sz="1600" dirty="0" smtClean="0"/>
              <a:t> </a:t>
            </a:r>
            <a:r>
              <a:rPr lang="el-GR" sz="1600" dirty="0" err="1" smtClean="0"/>
              <a:t>κάρπιμον</a:t>
            </a:r>
            <a:r>
              <a:rPr lang="el-GR" sz="1600" dirty="0" smtClean="0"/>
              <a:t> ποιούν </a:t>
            </a:r>
            <a:r>
              <a:rPr lang="el-GR" sz="1600" dirty="0" err="1" smtClean="0"/>
              <a:t>καρπόν</a:t>
            </a:r>
            <a:r>
              <a:rPr lang="el-GR" sz="1600" dirty="0" smtClean="0"/>
              <a:t>, ου το σπέρμα αυτού εν </a:t>
            </a:r>
            <a:r>
              <a:rPr lang="el-GR" sz="1600" dirty="0" err="1" smtClean="0"/>
              <a:t>αθτώ</a:t>
            </a:r>
            <a:r>
              <a:rPr lang="el-GR" sz="1600" dirty="0" smtClean="0"/>
              <a:t> κατά</a:t>
            </a:r>
          </a:p>
          <a:p>
            <a:r>
              <a:rPr lang="el-GR" sz="1600" dirty="0" smtClean="0"/>
              <a:t>γένος επί της </a:t>
            </a:r>
            <a:r>
              <a:rPr lang="el-GR" sz="1600" dirty="0" err="1" smtClean="0"/>
              <a:t>γής</a:t>
            </a:r>
            <a:r>
              <a:rPr lang="el-GR" sz="1600" dirty="0" smtClean="0"/>
              <a:t>”. Και </a:t>
            </a:r>
            <a:r>
              <a:rPr lang="el-GR" sz="1600" dirty="0" err="1" smtClean="0"/>
              <a:t>εγένετο</a:t>
            </a:r>
            <a:r>
              <a:rPr lang="el-GR" sz="1600" dirty="0" smtClean="0"/>
              <a:t> ούτως. Και </a:t>
            </a:r>
            <a:r>
              <a:rPr lang="el-GR" sz="1600" dirty="0" err="1" smtClean="0"/>
              <a:t>εξήνεγκεν</a:t>
            </a:r>
            <a:r>
              <a:rPr lang="el-GR" sz="1600" dirty="0" smtClean="0"/>
              <a:t> η γη </a:t>
            </a:r>
            <a:r>
              <a:rPr lang="el-GR" sz="1600" dirty="0" err="1" smtClean="0"/>
              <a:t>βοτάνην</a:t>
            </a:r>
            <a:r>
              <a:rPr lang="el-GR" sz="1600" dirty="0" smtClean="0"/>
              <a:t> χόρτου σπείρον</a:t>
            </a:r>
          </a:p>
          <a:p>
            <a:r>
              <a:rPr lang="el-GR" sz="1600" dirty="0" smtClean="0"/>
              <a:t>σπέρμα κατά γένος και </a:t>
            </a:r>
            <a:r>
              <a:rPr lang="el-GR" sz="1600" dirty="0" err="1" smtClean="0"/>
              <a:t>καθ’ομοιότητα</a:t>
            </a:r>
            <a:r>
              <a:rPr lang="el-GR" sz="1600" dirty="0" smtClean="0"/>
              <a:t>, και </a:t>
            </a:r>
            <a:r>
              <a:rPr lang="el-GR" sz="1600" dirty="0" err="1" smtClean="0"/>
              <a:t>ξύλον</a:t>
            </a:r>
            <a:r>
              <a:rPr lang="el-GR" sz="1600" dirty="0" smtClean="0"/>
              <a:t> </a:t>
            </a:r>
            <a:r>
              <a:rPr lang="el-GR" sz="1600" dirty="0" err="1" smtClean="0"/>
              <a:t>κάρπιμον</a:t>
            </a:r>
            <a:r>
              <a:rPr lang="el-GR" sz="1600" dirty="0" smtClean="0"/>
              <a:t> ποιούν </a:t>
            </a:r>
            <a:r>
              <a:rPr lang="el-GR" sz="1600" dirty="0" err="1" smtClean="0"/>
              <a:t>καρπόν</a:t>
            </a:r>
            <a:r>
              <a:rPr lang="el-GR" sz="1600" dirty="0" smtClean="0"/>
              <a:t> ου το</a:t>
            </a:r>
          </a:p>
          <a:p>
            <a:r>
              <a:rPr lang="el-GR" sz="1600" dirty="0" smtClean="0"/>
              <a:t>σπέρμα αυτού εν </a:t>
            </a:r>
            <a:r>
              <a:rPr lang="el-GR" sz="1600" dirty="0" err="1" smtClean="0"/>
              <a:t>αυτώ</a:t>
            </a:r>
            <a:r>
              <a:rPr lang="el-GR" sz="1600" dirty="0" smtClean="0"/>
              <a:t> κατά γένος επί της γης. Και </a:t>
            </a:r>
            <a:r>
              <a:rPr lang="el-GR" sz="1600" dirty="0" err="1" smtClean="0"/>
              <a:t>είδεν</a:t>
            </a:r>
            <a:r>
              <a:rPr lang="el-GR" sz="1600" dirty="0" smtClean="0"/>
              <a:t> ο Θεός ότι καλόν, και </a:t>
            </a:r>
            <a:r>
              <a:rPr lang="el-GR" sz="1600" dirty="0" err="1" smtClean="0"/>
              <a:t>εγένετο</a:t>
            </a:r>
            <a:endParaRPr lang="el-GR" sz="1600" dirty="0" smtClean="0"/>
          </a:p>
          <a:p>
            <a:r>
              <a:rPr lang="el-GR" sz="1600" dirty="0" smtClean="0"/>
              <a:t>εσπέρα και </a:t>
            </a:r>
            <a:r>
              <a:rPr lang="el-GR" sz="1600" dirty="0" err="1" smtClean="0"/>
              <a:t>εγένετο</a:t>
            </a:r>
            <a:r>
              <a:rPr lang="el-GR" sz="1600" dirty="0" smtClean="0"/>
              <a:t> πρωί, ημέρα Τρίτη».</a:t>
            </a:r>
          </a:p>
          <a:p>
            <a:endParaRPr lang="el-GR" sz="1600" dirty="0" smtClean="0"/>
          </a:p>
          <a:p>
            <a:r>
              <a:rPr lang="el-GR" sz="1600" dirty="0" smtClean="0"/>
              <a:t>(ΓΕΝΕΣΙΣ, Α, 11-13)</a:t>
            </a:r>
          </a:p>
          <a:p>
            <a:r>
              <a:rPr lang="el-GR" sz="1600" dirty="0" smtClean="0"/>
              <a:t>«Και </a:t>
            </a:r>
            <a:r>
              <a:rPr lang="el-GR" sz="1600" dirty="0" err="1" smtClean="0"/>
              <a:t>εφύτευσεν</a:t>
            </a:r>
            <a:r>
              <a:rPr lang="el-GR" sz="1600" dirty="0" smtClean="0"/>
              <a:t> ο Θεός </a:t>
            </a:r>
            <a:r>
              <a:rPr lang="el-GR" sz="1600" dirty="0" err="1" smtClean="0"/>
              <a:t>παράδεισον</a:t>
            </a:r>
            <a:r>
              <a:rPr lang="el-GR" sz="1600" dirty="0" smtClean="0"/>
              <a:t> εν Εδέμ κατά ανατολάς και </a:t>
            </a:r>
            <a:r>
              <a:rPr lang="el-GR" sz="1600" dirty="0" err="1" smtClean="0"/>
              <a:t>έθετο</a:t>
            </a:r>
            <a:r>
              <a:rPr lang="el-GR" sz="1600" dirty="0" smtClean="0"/>
              <a:t> εκεί τον</a:t>
            </a:r>
          </a:p>
          <a:p>
            <a:r>
              <a:rPr lang="el-GR" sz="1600" dirty="0" err="1" smtClean="0"/>
              <a:t>άνθρωπον</a:t>
            </a:r>
            <a:r>
              <a:rPr lang="el-GR" sz="1600" dirty="0" smtClean="0"/>
              <a:t>, ον έπλασε…»</a:t>
            </a:r>
          </a:p>
          <a:p>
            <a:endParaRPr lang="el-GR" sz="1600" dirty="0" smtClean="0"/>
          </a:p>
          <a:p>
            <a:r>
              <a:rPr lang="el-GR" sz="1600" dirty="0" smtClean="0"/>
              <a:t>(ΓΕΝΕΣΙΣ, Β, 8)</a:t>
            </a:r>
            <a:endParaRPr lang="el-GR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Ύσσωπος</a:t>
            </a:r>
            <a:endParaRPr lang="el-GR" dirty="0"/>
          </a:p>
        </p:txBody>
      </p:sp>
      <p:pic>
        <p:nvPicPr>
          <p:cNvPr id="4" name="3 - Θέση περιεχομένου" descr="yssopos-o-farmakeftikos-hyssopus-officinalis-to-votano-panakei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1"/>
            <a:ext cx="6091435" cy="4116070"/>
          </a:xfrm>
        </p:spPr>
      </p:pic>
      <p:sp>
        <p:nvSpPr>
          <p:cNvPr id="9" name="8 - TextBox"/>
          <p:cNvSpPr txBox="1"/>
          <p:nvPr/>
        </p:nvSpPr>
        <p:spPr>
          <a:xfrm>
            <a:off x="323528" y="1772816"/>
            <a:ext cx="2232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Βοτανώδες</a:t>
            </a:r>
            <a:r>
              <a:rPr lang="el-GR" dirty="0" smtClean="0"/>
              <a:t>, φαρμακευτικό φυτό που χρησιμοποιείται ως αντισηπτικό, ανακουφιστικό του βήχα και αποχρεμπτικό.</a:t>
            </a:r>
          </a:p>
          <a:p>
            <a:r>
              <a:rPr lang="el-GR" dirty="0" smtClean="0"/>
              <a:t>Το μέγιστο ύψος του είναι 70</a:t>
            </a:r>
            <a:r>
              <a:rPr lang="en-US" dirty="0" smtClean="0"/>
              <a:t>cm</a:t>
            </a:r>
            <a:endParaRPr lang="el-GR" dirty="0" smtClean="0"/>
          </a:p>
          <a:p>
            <a:endParaRPr lang="el-G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Τερέβινθος ή τσικουδιά</a:t>
            </a:r>
            <a:endParaRPr lang="el-GR" dirty="0"/>
          </a:p>
        </p:txBody>
      </p:sp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6165336" cy="4061048"/>
          </a:xfrm>
        </p:spPr>
      </p:pic>
      <p:sp>
        <p:nvSpPr>
          <p:cNvPr id="10" name="9 - TextBox"/>
          <p:cNvSpPr txBox="1"/>
          <p:nvPr/>
        </p:nvSpPr>
        <p:spPr>
          <a:xfrm>
            <a:off x="179512" y="1556792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Φυλλοβόλο δέντρο ή θάμνος με πικάντικους καρπούς που ωριμάζουν το φθινόπωρο. </a:t>
            </a:r>
          </a:p>
          <a:p>
            <a:r>
              <a:rPr lang="el-GR" dirty="0" smtClean="0"/>
              <a:t>Οι καρποί του χρησιμοποιούνται φρέσκοι ή αποξηραμένοι καθώς και για την παραγωγή ελαίου κατάλληλο στη ζαχαροπλαστική. Είναι πλούσια πηγή πρωτεϊνών και τανίνης.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Σχίνος</a:t>
            </a:r>
            <a:endParaRPr lang="el-GR" dirty="0"/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6034617" cy="4525963"/>
          </a:xfrm>
        </p:spPr>
      </p:pic>
      <p:sp>
        <p:nvSpPr>
          <p:cNvPr id="5" name="4 - TextBox"/>
          <p:cNvSpPr txBox="1"/>
          <p:nvPr/>
        </p:nvSpPr>
        <p:spPr>
          <a:xfrm>
            <a:off x="179512" y="1268760"/>
            <a:ext cx="2592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Σχίνος</a:t>
            </a:r>
            <a:r>
              <a:rPr lang="el-GR" dirty="0" smtClean="0"/>
              <a:t> ή μαστιχόδεντρο ή </a:t>
            </a:r>
            <a:r>
              <a:rPr lang="el-GR" dirty="0" err="1" smtClean="0"/>
              <a:t>λεντίσκος</a:t>
            </a:r>
            <a:r>
              <a:rPr lang="el-GR" dirty="0"/>
              <a:t> </a:t>
            </a:r>
            <a:r>
              <a:rPr lang="el-GR" dirty="0" smtClean="0"/>
              <a:t>είναι ρητινοφόρος, αειθαλής θάμνος που μπορεί να διαμορφωθεί σε </a:t>
            </a:r>
            <a:r>
              <a:rPr lang="el-GR" dirty="0" err="1" smtClean="0"/>
              <a:t>δενδρύλιο</a:t>
            </a:r>
            <a:r>
              <a:rPr lang="el-GR" dirty="0" smtClean="0"/>
              <a:t>. Έχει εξαιρετική αντοχή στη ξηρασία και στο ψύχος. Ιδιαίτερα γνωστή είναι η ποικιλία της Χίου.</a:t>
            </a:r>
          </a:p>
          <a:p>
            <a:r>
              <a:rPr lang="el-GR" dirty="0" smtClean="0"/>
              <a:t>Οι καρποί του χρησιμοποιούνται στην αρτοποιία , ζαχαροπλαστική αλλά και ως παραδοσιακό φάρμακο σε δερματικές και στομαχικές  παθήσεις.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	</a:t>
            </a:r>
            <a:r>
              <a:rPr lang="el-GR" dirty="0" err="1" smtClean="0"/>
              <a:t>Υπερικό</a:t>
            </a:r>
            <a:r>
              <a:rPr lang="el-GR" dirty="0" smtClean="0"/>
              <a:t> ή </a:t>
            </a:r>
            <a:r>
              <a:rPr lang="el-GR" dirty="0" err="1" smtClean="0"/>
              <a:t>σπαθόχορτο</a:t>
            </a:r>
            <a:endParaRPr lang="el-GR" dirty="0"/>
          </a:p>
        </p:txBody>
      </p:sp>
      <p:pic>
        <p:nvPicPr>
          <p:cNvPr id="13" name="12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4525963" cy="4525963"/>
          </a:xfrm>
        </p:spPr>
      </p:pic>
      <p:sp>
        <p:nvSpPr>
          <p:cNvPr id="16" name="15 - TextBox"/>
          <p:cNvSpPr txBox="1"/>
          <p:nvPr/>
        </p:nvSpPr>
        <p:spPr>
          <a:xfrm>
            <a:off x="179512" y="1340768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Πρόκειται για κατεξοχήν ελληνικό φυτό, το χρησιμοποιούσαν από την αρχαιότητα για διάφορες θεραπευτικές χρήσεις.</a:t>
            </a:r>
          </a:p>
          <a:p>
            <a:r>
              <a:rPr lang="el-GR" dirty="0" smtClean="0"/>
              <a:t>Επιταχύνει την επούλωση πληγών, ενισχύει το ανοσοποιητικό σύστημα, είναι αποτελεσματικό στην </a:t>
            </a:r>
            <a:r>
              <a:rPr lang="el-GR" dirty="0" err="1" smtClean="0"/>
              <a:t>ισχαλγία</a:t>
            </a:r>
            <a:r>
              <a:rPr lang="el-GR" dirty="0" smtClean="0"/>
              <a:t> και στους </a:t>
            </a:r>
            <a:r>
              <a:rPr lang="el-GR" smtClean="0"/>
              <a:t>ρευματικούς πόνους 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Ιπποφαές</a:t>
            </a:r>
            <a:endParaRPr lang="el-GR" dirty="0"/>
          </a:p>
        </p:txBody>
      </p:sp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4525963" cy="4525963"/>
          </a:xfrm>
        </p:spPr>
      </p:pic>
      <p:sp>
        <p:nvSpPr>
          <p:cNvPr id="5" name="4 - TextBox"/>
          <p:cNvSpPr txBox="1"/>
          <p:nvPr/>
        </p:nvSpPr>
        <p:spPr>
          <a:xfrm>
            <a:off x="251520" y="1268760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Φυλλοβόλος θάμνος που οι καρποί του περιέχουν 150 ωφέλιμα συστατικά όπως βιταμίνες, λιπαρά οξέα</a:t>
            </a:r>
            <a:r>
              <a:rPr lang="el-GR" dirty="0" smtClean="0"/>
              <a:t>, μέταλλα </a:t>
            </a:r>
            <a:r>
              <a:rPr lang="el-GR" dirty="0" smtClean="0"/>
              <a:t>και ισχυρά αντιοξειδωτικά. Η ονομασία του προέρχεται από τις λέξεις </a:t>
            </a:r>
            <a:r>
              <a:rPr lang="el-GR" dirty="0" smtClean="0"/>
              <a:t>«ί</a:t>
            </a:r>
            <a:r>
              <a:rPr lang="el-GR" dirty="0" smtClean="0"/>
              <a:t>ππος» και </a:t>
            </a:r>
            <a:r>
              <a:rPr lang="el-GR" dirty="0" smtClean="0"/>
              <a:t>«</a:t>
            </a:r>
            <a:r>
              <a:rPr lang="el-GR" dirty="0" err="1" smtClean="0"/>
              <a:t>φάος»που</a:t>
            </a:r>
            <a:r>
              <a:rPr lang="el-GR" dirty="0" smtClean="0"/>
              <a:t> </a:t>
            </a:r>
            <a:r>
              <a:rPr lang="el-GR" dirty="0" smtClean="0"/>
              <a:t>σημαίνει λάμψη.</a:t>
            </a:r>
          </a:p>
          <a:p>
            <a:r>
              <a:rPr lang="el-GR" dirty="0" smtClean="0"/>
              <a:t>Είναι μια </a:t>
            </a:r>
            <a:r>
              <a:rPr lang="el-GR" dirty="0" err="1" smtClean="0"/>
              <a:t>υπερτροφή</a:t>
            </a:r>
            <a:r>
              <a:rPr lang="el-GR" dirty="0" smtClean="0"/>
              <a:t> με πολλαπλά οφέλη όπως</a:t>
            </a:r>
            <a:r>
              <a:rPr lang="en-US" dirty="0" smtClean="0"/>
              <a:t>: </a:t>
            </a:r>
            <a:r>
              <a:rPr lang="el-GR" dirty="0" smtClean="0"/>
              <a:t>τόνωση του ανοσοποιητικού, πρόληψη ασθενειών όπως ο καρκίνος, ενίσχυση του μεταβολισμού και ρύθμιση του σωματικού βάρους, ενισχύει την υγεία των ματιών, των μαλλιών και του δέρματος, χαρίζει ενέργεια στον οργανισμό και  τονώνει το νευρικό σύστημα.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Δυόσμος</a:t>
            </a:r>
            <a:endParaRPr lang="el-GR" dirty="0"/>
          </a:p>
        </p:txBody>
      </p:sp>
      <p:pic>
        <p:nvPicPr>
          <p:cNvPr id="4" name="3 - Θέση περιεχομένου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196752"/>
            <a:ext cx="5690388" cy="3888432"/>
          </a:xfrm>
        </p:spPr>
      </p:pic>
      <p:sp>
        <p:nvSpPr>
          <p:cNvPr id="6" name="5 - TextBox"/>
          <p:cNvSpPr txBox="1"/>
          <p:nvPr/>
        </p:nvSpPr>
        <p:spPr>
          <a:xfrm>
            <a:off x="0" y="1196752"/>
            <a:ext cx="3275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Ποώδες φυτό που αναπτύσσεται σε ύψος 30- 100</a:t>
            </a:r>
            <a:r>
              <a:rPr lang="en-US" dirty="0" smtClean="0"/>
              <a:t>cm.</a:t>
            </a:r>
            <a:r>
              <a:rPr lang="el-GR" dirty="0" smtClean="0"/>
              <a:t> </a:t>
            </a:r>
          </a:p>
          <a:p>
            <a:r>
              <a:rPr lang="el-GR" dirty="0" smtClean="0"/>
              <a:t>Χρησιμοποιείται στη μαγειρική ως αρωματικό αλλά και για τα πολλαπλά του οφέλη για τον ανθρώπινο οργανισμό καθώς είναι πλούσιος σε κάλιο μαγγάνιο, σίδηρο, ασβέστιο και μαγνήσιο.</a:t>
            </a:r>
          </a:p>
          <a:p>
            <a:r>
              <a:rPr lang="el-GR" dirty="0" smtClean="0"/>
              <a:t>Βοηθά στις ημικρανίες, στο κρυολόγημα και καταπραΰνει τα συμπτώματα </a:t>
            </a:r>
            <a:r>
              <a:rPr lang="el-GR" dirty="0" err="1" smtClean="0"/>
              <a:t>γαστροοισοφαγικής</a:t>
            </a:r>
            <a:r>
              <a:rPr lang="el-GR" dirty="0" smtClean="0"/>
              <a:t> παλινδρόμησης.   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Βαλεριάνα ή </a:t>
            </a:r>
            <a:r>
              <a:rPr lang="el-GR" dirty="0" err="1" smtClean="0"/>
              <a:t>κέτρανθος</a:t>
            </a:r>
            <a:endParaRPr lang="el-GR" dirty="0"/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12776"/>
            <a:ext cx="5794950" cy="3625063"/>
          </a:xfrm>
        </p:spPr>
      </p:pic>
      <p:sp>
        <p:nvSpPr>
          <p:cNvPr id="5" name="4 - TextBox"/>
          <p:cNvSpPr txBox="1"/>
          <p:nvPr/>
        </p:nvSpPr>
        <p:spPr>
          <a:xfrm>
            <a:off x="251520" y="1268760"/>
            <a:ext cx="2664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Πολυετές φυτό, ποώδες και ανθοφόρο που το συναντάμε σε 150 είδη.</a:t>
            </a:r>
          </a:p>
          <a:p>
            <a:r>
              <a:rPr lang="el-GR" dirty="0" smtClean="0"/>
              <a:t>Περιέχει </a:t>
            </a:r>
            <a:r>
              <a:rPr lang="el-GR" dirty="0" err="1" smtClean="0"/>
              <a:t>αμινοβουτυρικό</a:t>
            </a:r>
            <a:r>
              <a:rPr lang="el-GR" dirty="0" smtClean="0"/>
              <a:t> οξύ που ρυθμίζει τη λειτουργία των νευρικών κυττάρων, γι  αυτό θεωρείται αγχολυτικό βότανο της φύσης.</a:t>
            </a:r>
          </a:p>
          <a:p>
            <a:r>
              <a:rPr lang="el-GR" dirty="0" smtClean="0"/>
              <a:t>Σε μεγάλες ποσότητες έχει ηρεμιστικές ιδιότητες, μειώνει τη νευρική δραστηριότητα διευκολύνοντας και δρα ως παράγοντας κατά του άγχους και της </a:t>
            </a:r>
            <a:r>
              <a:rPr lang="el-GR" dirty="0" err="1" smtClean="0"/>
              <a:t>αυπνίας</a:t>
            </a:r>
            <a:r>
              <a:rPr lang="el-GR" dirty="0" smtClean="0"/>
              <a:t>.		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859</TotalTime>
  <Words>791</Words>
  <Application>Microsoft Office PowerPoint</Application>
  <PresentationFormat>Προβολή στην οθόνη (4:3)</PresentationFormat>
  <Paragraphs>88</Paragraphs>
  <Slides>13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ΘΗΣΑΥΡΟΙ ΤΗΣ ΦΥΣΗΣ ΑΡΩΜΑΤΙΚΑ ΦΥΤΑ ΚΑΙ ΒΟΤΑΝΑ</vt:lpstr>
      <vt:lpstr>Διαφάνεια 2</vt:lpstr>
      <vt:lpstr>Ύσσωπος</vt:lpstr>
      <vt:lpstr>Τερέβινθος ή τσικουδιά</vt:lpstr>
      <vt:lpstr>Σχίνος</vt:lpstr>
      <vt:lpstr> Υπερικό ή σπαθόχορτο</vt:lpstr>
      <vt:lpstr>Ιπποφαές</vt:lpstr>
      <vt:lpstr>Δυόσμος</vt:lpstr>
      <vt:lpstr>Βαλεριάνα ή κέτρανθος</vt:lpstr>
      <vt:lpstr>Μάραθος</vt:lpstr>
      <vt:lpstr>Γλυκάνισο ή άνισο</vt:lpstr>
      <vt:lpstr>Λουίζα</vt:lpstr>
      <vt:lpstr>Συμμετέχοντες μαθητές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Alexis</dc:creator>
  <cp:lastModifiedBy>Alexis</cp:lastModifiedBy>
  <cp:revision>99</cp:revision>
  <dcterms:created xsi:type="dcterms:W3CDTF">2023-05-06T15:15:54Z</dcterms:created>
  <dcterms:modified xsi:type="dcterms:W3CDTF">2023-05-14T17:17:11Z</dcterms:modified>
</cp:coreProperties>
</file>